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7" r:id="rId3"/>
  </p:sldMasterIdLst>
  <p:notesMasterIdLst>
    <p:notesMasterId r:id="rId19"/>
  </p:notesMasterIdLst>
  <p:sldIdLst>
    <p:sldId id="256" r:id="rId4"/>
    <p:sldId id="322" r:id="rId5"/>
    <p:sldId id="340" r:id="rId6"/>
    <p:sldId id="349" r:id="rId7"/>
    <p:sldId id="337" r:id="rId8"/>
    <p:sldId id="329" r:id="rId9"/>
    <p:sldId id="342" r:id="rId10"/>
    <p:sldId id="330" r:id="rId11"/>
    <p:sldId id="332" r:id="rId12"/>
    <p:sldId id="348" r:id="rId13"/>
    <p:sldId id="334" r:id="rId14"/>
    <p:sldId id="338" r:id="rId15"/>
    <p:sldId id="345" r:id="rId16"/>
    <p:sldId id="346" r:id="rId17"/>
    <p:sldId id="347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1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036ABC-0A0B-4722-B8C7-0B1D47874F22}" type="datetimeFigureOut">
              <a:rPr lang="ru-RU"/>
              <a:pPr>
                <a:defRPr/>
              </a:pPr>
              <a:t>25.11.2015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FF2B96-B5A1-4825-8680-E5B1564BFF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5425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BF4544-3F9B-4D09-A7DE-ED90B9BF56A4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7810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A263A1-4417-4D87-BB11-CB27DCC1DC8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004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F97D6-8DF7-4CD3-87CD-985010027AA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910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A4ACE-8D12-42FD-8995-C16E91A2AA7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900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D641D-8735-4A51-AC33-4EB7EA7D4EC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8195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7D07F-71BE-4F6C-8917-C8B92A3D066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8461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D1BA7C-EEB0-4F5E-8B1A-FB8B46716F5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8818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136289-E511-47E5-AC46-6DF708F7256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270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C2C92-D7DA-494C-B621-56250260608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693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6803C-B74E-4D66-9C72-4E5734AF3D9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0349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AFEA7-582D-472F-A731-72C99CDA8AF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518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DABC2-66F3-4013-B4AE-F6597AA70BE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84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9F217-B728-4519-B353-CA086F9D820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132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0C1B3-E1CE-4CA2-A367-A072579FFC3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604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DA1B9-1086-4C0C-BE0C-62315BD4DC3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370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CA3A2-633D-4AA6-B51E-7C847409356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587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7B84E-0A4F-48A3-8F4F-0909C48A87E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055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68D63E4-C2A8-465F-97B5-8BE4B00374B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024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  <p:sldLayoutId id="2147484079" r:id="rId12"/>
    <p:sldLayoutId id="2147484080" r:id="rId13"/>
    <p:sldLayoutId id="2147484081" r:id="rId14"/>
    <p:sldLayoutId id="2147484082" r:id="rId15"/>
    <p:sldLayoutId id="21474840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7395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68313" y="1052513"/>
            <a:ext cx="8351837" cy="3324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kern="0" dirty="0">
                <a:latin typeface="Arial" pitchFamily="34" charset="0"/>
                <a:ea typeface="+mj-ea"/>
                <a:cs typeface="Arial" pitchFamily="34" charset="0"/>
              </a:rPr>
              <a:t>Презентация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kern="0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kern="0" dirty="0" smtClean="0">
                <a:latin typeface="Arial" pitchFamily="34" charset="0"/>
                <a:ea typeface="+mj-ea"/>
                <a:cs typeface="Arial" pitchFamily="34" charset="0"/>
              </a:rPr>
              <a:t>ОСНОВНОЙ </a:t>
            </a:r>
            <a:r>
              <a:rPr lang="ru-RU" kern="0" dirty="0">
                <a:latin typeface="Arial" pitchFamily="34" charset="0"/>
                <a:ea typeface="+mj-ea"/>
                <a:cs typeface="Arial" pitchFamily="34" charset="0"/>
              </a:rPr>
              <a:t>ОБРАЗОВАТЕЛЬНОЙ ПРОГРАММЫ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kern="0" dirty="0">
                <a:latin typeface="Arial" pitchFamily="34" charset="0"/>
                <a:ea typeface="+mj-ea"/>
                <a:cs typeface="Arial" pitchFamily="34" charset="0"/>
              </a:rPr>
              <a:t>ГБДОУ детского сада </a:t>
            </a:r>
            <a:r>
              <a:rPr lang="ru-RU" kern="0" dirty="0" smtClean="0">
                <a:latin typeface="Arial" pitchFamily="34" charset="0"/>
                <a:ea typeface="+mj-ea"/>
                <a:cs typeface="Arial" pitchFamily="34" charset="0"/>
              </a:rPr>
              <a:t>№</a:t>
            </a:r>
            <a:r>
              <a:rPr lang="ru-RU" kern="0" dirty="0" smtClean="0">
                <a:latin typeface="Arial" pitchFamily="34" charset="0"/>
                <a:ea typeface="+mj-ea"/>
                <a:cs typeface="Arial" pitchFamily="34" charset="0"/>
              </a:rPr>
              <a:t>97</a:t>
            </a:r>
            <a:r>
              <a:rPr lang="ru-RU" kern="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kern="0" dirty="0">
                <a:latin typeface="Arial" pitchFamily="34" charset="0"/>
                <a:ea typeface="+mj-ea"/>
                <a:cs typeface="Arial" pitchFamily="34" charset="0"/>
              </a:rPr>
              <a:t>Калининского района Санкт-Петербурга</a:t>
            </a:r>
            <a:r>
              <a:rPr lang="ru-RU" sz="4000" kern="0" dirty="0">
                <a:solidFill>
                  <a:srgbClr val="F27E19">
                    <a:lumMod val="75000"/>
                  </a:srgbClr>
                </a:solidFill>
                <a:latin typeface="Times New Roman" panose="02020603050405020304" pitchFamily="18" charset="0"/>
                <a:ea typeface="+mj-ea"/>
                <a:cs typeface="Times New Roman" pitchFamily="18" charset="0"/>
              </a:rPr>
              <a:t/>
            </a:r>
            <a:br>
              <a:rPr lang="ru-RU" sz="4000" kern="0" dirty="0">
                <a:solidFill>
                  <a:srgbClr val="F27E19">
                    <a:lumMod val="75000"/>
                  </a:srgbClr>
                </a:solidFill>
                <a:latin typeface="Times New Roman" panose="02020603050405020304" pitchFamily="18" charset="0"/>
                <a:ea typeface="+mj-ea"/>
                <a:cs typeface="Times New Roman" pitchFamily="18" charset="0"/>
              </a:rPr>
            </a:br>
            <a:endParaRPr lang="ru-RU" sz="1800" kern="0" dirty="0">
              <a:solidFill>
                <a:sysClr val="windowText" lastClr="000000"/>
              </a:solidFill>
            </a:endParaRPr>
          </a:p>
        </p:txBody>
      </p:sp>
      <p:sp>
        <p:nvSpPr>
          <p:cNvPr id="5124" name="Прямоугольник 8"/>
          <p:cNvSpPr>
            <a:spLocks noChangeArrowheads="1"/>
          </p:cNvSpPr>
          <p:nvPr/>
        </p:nvSpPr>
        <p:spPr bwMode="auto">
          <a:xfrm>
            <a:off x="395288" y="333375"/>
            <a:ext cx="8280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Г</a:t>
            </a:r>
            <a:r>
              <a:rPr lang="ru-RU" sz="14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осударственное бюджетное дошкольное образовательное учреждение детский сад № 97 общеразвивающего вида с приоритетным осуществлением деятельности по физическому развитию детей Калининского района Санкт-Петербурга</a:t>
            </a:r>
            <a:endParaRPr lang="ru-RU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defTabSz="914400">
              <a:lnSpc>
                <a:spcPct val="115000"/>
              </a:lnSpc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Планируемые результаты освоения образовательной программы дошкольного образования.</a:t>
            </a:r>
            <a:r>
              <a:rPr lang="ru-RU" sz="16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6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</a:br>
            <a:r>
              <a:rPr lang="ru-RU" sz="16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        </a:t>
            </a:r>
            <a:r>
              <a:rPr lang="ru-RU" sz="13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Специфика дошкольного детства не позволяет требовать от ребенка дошкольного возраста достижения конкретных образовательных результатов и обусловливает необходимость определения результатов освоения образовательной программы в виде целевых ориентиров. </a:t>
            </a:r>
            <a:r>
              <a:rPr lang="ru-RU" sz="1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32856"/>
            <a:ext cx="6347714" cy="3880773"/>
          </a:xfrm>
        </p:spPr>
        <p:txBody>
          <a:bodyPr>
            <a:normAutofit fontScale="85000" lnSpcReduction="20000"/>
          </a:bodyPr>
          <a:lstStyle/>
          <a:p>
            <a:pPr marL="0" lvl="0" indent="0" algn="ctr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Целевые ориентиры образования в младенческом и раннем возрасте.</a:t>
            </a:r>
            <a:endParaRPr lang="ru-RU" sz="10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Ребенок 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действий.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Проявляет отрицательное отношение к грубости, жадности.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 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Проявляет интерес к окружающему миру природы, с интересом участвует в сезонных наблюдениях.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Проявляет интерес к продуктивной деятельности (рисование, лепка, конструирование, аппликация).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• У ребенка развита крупная моторика, он стремится осваивать различные виды движений (бег, лазанье, перешагивание и пр.). </a:t>
            </a:r>
          </a:p>
          <a:p>
            <a:pPr marL="0" lvl="0" indent="0" algn="just" defTabSz="914400">
              <a:lnSpc>
                <a:spcPct val="115000"/>
              </a:lnSpc>
              <a:spcBef>
                <a:spcPts val="0"/>
              </a:spcBef>
              <a:buClrTx/>
              <a:buSzTx/>
              <a:buNone/>
            </a:pPr>
            <a:r>
              <a:rPr lang="ru-RU" sz="11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 интересом участвует в подвижных играх с простым содержанием, несложными движениями. </a:t>
            </a:r>
            <a:endParaRPr lang="ru-RU" sz="1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63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09600" y="341313"/>
            <a:ext cx="8283575" cy="1063625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</a:t>
            </a:r>
            <a:b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завершения дошкольного образования</a:t>
            </a:r>
          </a:p>
        </p:txBody>
      </p:sp>
      <p:sp>
        <p:nvSpPr>
          <p:cNvPr id="13316" name="Объект 2"/>
          <p:cNvSpPr>
            <a:spLocks noGrp="1"/>
          </p:cNvSpPr>
          <p:nvPr>
            <p:ph idx="1"/>
          </p:nvPr>
        </p:nvSpPr>
        <p:spPr>
          <a:xfrm>
            <a:off x="179388" y="1404938"/>
            <a:ext cx="8785225" cy="4727575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ru-RU" alt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Результаты освоения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ребенка. Целевые ориентиры не подлежат непосредственной оценке, в том числе в виде педагогической диагностики (мониторинга), и не являются основанием для их формального сравнения с реальными достижениями детей. С целью определения уровня развития ребенка и определения дальнейшего образовательного маршрута может проводиться педагогическая диагностика воспитателем и учителем-логопедом в форме наблюдения за детьми во время образовательной и самостоятельной деятельности с фиксацией полученных результатов в специальном журнале. Эти результаты используются только для планирования индивидуальной коррекционно-развивающей работы с ребенком и дальнейшего планирования образовательного процесса. </a:t>
            </a:r>
            <a:endParaRPr lang="ru-RU" altLang="ru-RU" sz="2000" i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1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211138"/>
            <a:ext cx="48958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8313" y="981075"/>
          <a:ext cx="7451725" cy="2144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588"/>
                <a:gridCol w="2514588"/>
                <a:gridCol w="2422549"/>
              </a:tblGrid>
              <a:tr h="57551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Целевой</a:t>
                      </a:r>
                    </a:p>
                  </a:txBody>
                  <a:tcPr marL="91423" marR="91423"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Содержательный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3" marR="91423"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Организационный 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3" marR="91423"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6919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состоит из пояснительной записки и целевых ориентиров</a:t>
                      </a:r>
                    </a:p>
                  </a:txBody>
                  <a:tcPr marL="91423" marR="91423"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отражает общее содержание программы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3" marR="91423"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отражает режим дня, особенности развивающей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среды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3" marR="91423" marT="45715" marB="4571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hape 770"/>
          <p:cNvSpPr/>
          <p:nvPr/>
        </p:nvSpPr>
        <p:spPr bwMode="auto">
          <a:xfrm>
            <a:off x="0" y="4437063"/>
            <a:ext cx="7451725" cy="0"/>
          </a:xfrm>
          <a:custGeom>
            <a:avLst/>
            <a:gdLst/>
            <a:ahLst/>
            <a:cxnLst/>
            <a:rect l="0" t="0" r="0" b="0"/>
            <a:pathLst>
              <a:path w="8930640">
                <a:moveTo>
                  <a:pt x="0" y="0"/>
                </a:moveTo>
                <a:lnTo>
                  <a:pt x="8930640" y="0"/>
                </a:lnTo>
              </a:path>
            </a:pathLst>
          </a:custGeom>
          <a:noFill/>
          <a:ln w="30480" cap="flat" cmpd="sng" algn="ctr">
            <a:solidFill>
              <a:srgbClr val="D34412"/>
            </a:solidFill>
            <a:prstDash val="solid"/>
            <a:rou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ker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424862" cy="1223962"/>
          </a:xfrm>
        </p:spPr>
        <p:txBody>
          <a:bodyPr/>
          <a:lstStyle/>
          <a:p>
            <a:pPr algn="ctr" eaLnBrk="1" hangingPunct="1"/>
            <a:r>
              <a:rPr lang="ru-RU" altLang="ru-RU" sz="2000" b="1" smtClean="0">
                <a:solidFill>
                  <a:schemeClr val="tx1"/>
                </a:solidFill>
                <a:latin typeface="Arial" charset="0"/>
                <a:cs typeface="Arial" charset="0"/>
              </a:rPr>
              <a:t>Особенности осуществления образовательного процесса: области, выделенные в содержании Программы</a:t>
            </a:r>
            <a:endParaRPr lang="ru-RU" altLang="ru-RU" sz="200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5364" name="Объект 2"/>
          <p:cNvSpPr>
            <a:spLocks noGrp="1"/>
          </p:cNvSpPr>
          <p:nvPr>
            <p:ph idx="1"/>
          </p:nvPr>
        </p:nvSpPr>
        <p:spPr>
          <a:xfrm>
            <a:off x="323850" y="981075"/>
            <a:ext cx="8569325" cy="5111750"/>
          </a:xfrm>
        </p:spPr>
        <p:txBody>
          <a:bodyPr/>
          <a:lstStyle/>
          <a:p>
            <a:pPr eaLnBrk="1" hangingPunct="1"/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Участники образовательных отношений: дети, родители (законные представители), педагогические работники ДОУ. </a:t>
            </a:r>
          </a:p>
          <a:p>
            <a:pPr eaLnBrk="1" hangingPunct="1"/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Образовательная деятельность  в ДОУ осуществляется  на русском языке. </a:t>
            </a:r>
          </a:p>
          <a:p>
            <a:pPr eaLnBrk="1" hangingPunct="1"/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Образовательная деятельность строится на адекватных возрасту формах работы с детьми, при этом основной формой и ведущим видом деятельности является игра.  </a:t>
            </a:r>
          </a:p>
          <a:p>
            <a:pPr eaLnBrk="1" hangingPunct="1"/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Целостный образовательный процесс включает в себя реализацию задач пяти 	образовательных 	областей: 	социально-коммуникативное, познавательное, 	речевое, 	художественно-эстетическое 	и 	физическое развитие воспитанников. </a:t>
            </a:r>
          </a:p>
          <a:p>
            <a:pPr eaLnBrk="1" hangingPunct="1"/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Конкретное содержание образовательных областей зависит от возрастных и индивидуальных особенностей воспитанников и может реализовываться в разнообразных видах деятельности.  </a:t>
            </a:r>
          </a:p>
          <a:p>
            <a:pPr eaLnBrk="1" hangingPunct="1"/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Образовательный </a:t>
            </a:r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процесс </a:t>
            </a:r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включает время, отведенное на: </a:t>
            </a:r>
          </a:p>
          <a:p>
            <a:pPr eaLnBrk="1" hangingPunct="1"/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образовательную деятельность, осуществляемую в процессе организации различных видов детской деятельности </a:t>
            </a:r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осуществляемую </a:t>
            </a:r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в ходе режимных моментов; самостоятельную деятельность детей; </a:t>
            </a:r>
          </a:p>
          <a:p>
            <a:pPr eaLnBrk="1" hangingPunct="1"/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взаимодействие с семьями детей по реализации адаптированной образовательной программы дошкольного образования для </a:t>
            </a:r>
            <a:r>
              <a:rPr lang="ru-RU" alt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детей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609600" y="260350"/>
            <a:ext cx="8210550" cy="1081088"/>
          </a:xfrm>
        </p:spPr>
        <p:txBody>
          <a:bodyPr/>
          <a:lstStyle/>
          <a:p>
            <a:pPr algn="ctr" eaLnBrk="1" hangingPunct="1"/>
            <a:r>
              <a:rPr lang="ru-RU" altLang="ru-RU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Условия для организации </a:t>
            </a:r>
            <a:br>
              <a:rPr lang="ru-RU" altLang="ru-RU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ru-RU" altLang="ru-RU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физкультурно-оздоровительной работы с детьми</a:t>
            </a:r>
            <a:endParaRPr lang="ru-RU" altLang="ru-RU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981075"/>
            <a:ext cx="8353425" cy="5616575"/>
          </a:xfrm>
        </p:spPr>
        <p:txBody>
          <a:bodyPr/>
          <a:lstStyle/>
          <a:p>
            <a:pPr marL="0" lvl="0" indent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"/>
            </a:pPr>
            <a:r>
              <a:rPr lang="ru-RU" sz="2000" dirty="0">
                <a:solidFill>
                  <a:schemeClr val="tx1"/>
                </a:solidFill>
                <a:latin typeface="Times New Roman"/>
              </a:rPr>
              <a:t>Физкультурный (музыкальный) зал;</a:t>
            </a:r>
            <a:endParaRPr lang="ru-RU" dirty="0">
              <a:solidFill>
                <a:schemeClr val="tx1"/>
              </a:solidFill>
              <a:latin typeface="Arial"/>
            </a:endParaRPr>
          </a:p>
          <a:p>
            <a:pPr marL="0" lvl="0" indent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"/>
            </a:pP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Водная дорожка;</a:t>
            </a:r>
            <a:endParaRPr lang="ru-RU" dirty="0">
              <a:solidFill>
                <a:schemeClr val="tx1"/>
              </a:solidFill>
              <a:latin typeface="Arial"/>
            </a:endParaRPr>
          </a:p>
          <a:p>
            <a:pPr marL="0" lvl="0" indent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"/>
            </a:pPr>
            <a:r>
              <a:rPr lang="ru-RU" sz="2000" dirty="0">
                <a:solidFill>
                  <a:schemeClr val="tx1"/>
                </a:solidFill>
                <a:latin typeface="Times New Roman"/>
              </a:rPr>
              <a:t>В </a:t>
            </a:r>
            <a:r>
              <a:rPr lang="ru-RU" sz="2000" dirty="0" smtClean="0">
                <a:solidFill>
                  <a:schemeClr val="tx1"/>
                </a:solidFill>
                <a:latin typeface="Times New Roman"/>
              </a:rPr>
              <a:t>группах организованы центры двигательной активности детей;</a:t>
            </a:r>
            <a:endParaRPr lang="ru-RU" dirty="0">
              <a:solidFill>
                <a:schemeClr val="tx1"/>
              </a:solidFill>
              <a:latin typeface="Arial"/>
            </a:endParaRPr>
          </a:p>
          <a:p>
            <a:pPr marL="0" lvl="0" indent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"/>
            </a:pPr>
            <a:r>
              <a:rPr lang="ru-RU" sz="2000" dirty="0">
                <a:solidFill>
                  <a:schemeClr val="tx1"/>
                </a:solidFill>
                <a:latin typeface="Times New Roman"/>
              </a:rPr>
              <a:t>Спортивная площадка;</a:t>
            </a:r>
            <a:endParaRPr lang="ru-RU" dirty="0">
              <a:solidFill>
                <a:schemeClr val="tx1"/>
              </a:solidFill>
              <a:latin typeface="Arial"/>
            </a:endParaRPr>
          </a:p>
          <a:p>
            <a:pPr marL="0" lvl="0" indent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"/>
            </a:pPr>
            <a:r>
              <a:rPr lang="ru-RU" sz="2000" dirty="0">
                <a:solidFill>
                  <a:schemeClr val="tx1"/>
                </a:solidFill>
                <a:latin typeface="Times New Roman"/>
              </a:rPr>
              <a:t>Оборудованные  и оснащенные прогулочные площадки в соответствии с возрастными потребностями детей;</a:t>
            </a:r>
            <a:endParaRPr lang="ru-RU" dirty="0">
              <a:solidFill>
                <a:schemeClr val="tx1"/>
              </a:solidFill>
              <a:latin typeface="Arial"/>
            </a:endParaRPr>
          </a:p>
          <a:p>
            <a:pPr marL="0" indent="0" algn="ctr">
              <a:lnSpc>
                <a:spcPct val="115000"/>
              </a:lnSpc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Все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помещения ГБДОУ соответствуют: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Санитарно-эпидемиологическим правилам и нормативам;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</a:rPr>
              <a:t>Нормам по охране жизни и здоровья детей;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Правилам пожарной безопасности;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lnSpc>
                <a:spcPct val="115000"/>
              </a:lnSpc>
              <a:buFont typeface="Symbol"/>
              <a:buChar char=""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Требованиям охраны труда педагогических работников и технического персонала</a:t>
            </a:r>
            <a:endParaRPr lang="ru-RU" dirty="0">
              <a:solidFill>
                <a:schemeClr val="tx1"/>
              </a:solidFill>
            </a:endParaRPr>
          </a:p>
          <a:p>
            <a:pPr marL="0" lvl="0" indent="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"/>
            </a:pPr>
            <a:endParaRPr lang="ru-RU" dirty="0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kern="0" dirty="0">
                <a:solidFill>
                  <a:schemeClr val="tx1"/>
                </a:solidFill>
                <a:latin typeface="Arial"/>
                <a:cs typeface="Arial"/>
              </a:rPr>
              <a:t>Реализация программы предполагает сотрудничество с социальными </a:t>
            </a:r>
            <a:r>
              <a:rPr lang="ru-RU" sz="2400" b="1" kern="0" dirty="0" smtClean="0">
                <a:solidFill>
                  <a:schemeClr val="tx1"/>
                </a:solidFill>
                <a:latin typeface="Arial"/>
                <a:cs typeface="Arial"/>
              </a:rPr>
              <a:t>партнёрами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Tx/>
              <a:buChar char="•"/>
            </a:pPr>
            <a:r>
              <a:rPr lang="ru-RU" sz="2000" kern="0" dirty="0">
                <a:solidFill>
                  <a:srgbClr val="000000"/>
                </a:solidFill>
                <a:latin typeface="Arial"/>
                <a:cs typeface="Arial"/>
              </a:rPr>
              <a:t>Центр психолого-медико-социального сопровождения 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ru-RU" sz="2000" kern="0" dirty="0">
                <a:solidFill>
                  <a:srgbClr val="000000"/>
                </a:solidFill>
                <a:latin typeface="Arial"/>
                <a:cs typeface="Arial"/>
              </a:rPr>
              <a:t>     Калининского района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Tx/>
              <a:buChar char="•"/>
            </a:pPr>
            <a:r>
              <a:rPr lang="ru-RU" sz="2000" kern="0" dirty="0">
                <a:solidFill>
                  <a:srgbClr val="000000"/>
                </a:solidFill>
                <a:latin typeface="Arial"/>
                <a:cs typeface="Arial"/>
              </a:rPr>
              <a:t>Районная детская библиотека, филиал № 9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Tx/>
              <a:buChar char="•"/>
            </a:pPr>
            <a:r>
              <a:rPr lang="ru-RU" sz="2000" kern="0" dirty="0">
                <a:solidFill>
                  <a:srgbClr val="000000"/>
                </a:solidFill>
                <a:latin typeface="Arial"/>
                <a:cs typeface="Arial"/>
              </a:rPr>
              <a:t>ОУ школа № </a:t>
            </a:r>
            <a:r>
              <a:rPr lang="ru-RU" sz="2000" kern="0" dirty="0" smtClean="0">
                <a:solidFill>
                  <a:srgbClr val="000000"/>
                </a:solidFill>
                <a:latin typeface="Arial"/>
                <a:cs typeface="Arial"/>
              </a:rPr>
              <a:t>175</a:t>
            </a:r>
            <a:endParaRPr lang="ru-RU" sz="2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Tx/>
              <a:buChar char="•"/>
            </a:pPr>
            <a:r>
              <a:rPr lang="ru-RU" sz="2000" kern="0" dirty="0">
                <a:solidFill>
                  <a:srgbClr val="000000"/>
                </a:solidFill>
                <a:latin typeface="Arial"/>
                <a:cs typeface="Arial"/>
              </a:rPr>
              <a:t>«Центр физической культуре, спорта и здоровья Калининского района»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Tx/>
              <a:buChar char="•"/>
            </a:pPr>
            <a:r>
              <a:rPr lang="ru-RU" sz="2000" kern="0" dirty="0" smtClean="0">
                <a:solidFill>
                  <a:srgbClr val="000000"/>
                </a:solidFill>
                <a:latin typeface="Arial"/>
                <a:cs typeface="Arial"/>
              </a:rPr>
              <a:t>Муниципальный округ 21</a:t>
            </a:r>
            <a:endParaRPr lang="ru-RU" sz="2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Tx/>
              <a:buChar char="•"/>
            </a:pPr>
            <a:r>
              <a:rPr lang="ru-RU" sz="2000" kern="0" dirty="0">
                <a:solidFill>
                  <a:srgbClr val="000000"/>
                </a:solidFill>
                <a:latin typeface="Arial"/>
                <a:cs typeface="Arial"/>
              </a:rPr>
              <a:t>Детская поликлиника № </a:t>
            </a:r>
            <a:r>
              <a:rPr lang="ru-RU" sz="2000" kern="0" dirty="0" smtClean="0">
                <a:solidFill>
                  <a:srgbClr val="000000"/>
                </a:solidFill>
                <a:latin typeface="Arial"/>
                <a:cs typeface="Arial"/>
              </a:rPr>
              <a:t>59</a:t>
            </a:r>
            <a:endParaRPr lang="ru-RU" sz="2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  <a:buFontTx/>
              <a:buChar char="•"/>
            </a:pPr>
            <a:endParaRPr lang="ru-RU" sz="20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6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848600" cy="6477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бразовательная </a:t>
            </a: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b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(далее Программа)</a:t>
            </a:r>
            <a:endParaRPr lang="ru-RU" altLang="ru-RU" sz="2400" b="1" dirty="0" smtClean="0">
              <a:solidFill>
                <a:schemeClr val="tx1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424863" cy="5113337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</a:pP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сновная образовательная Программа ГБДОУ детский сад№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97</a:t>
            </a:r>
            <a:r>
              <a:rPr lang="ru-RU" altLang="ru-RU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Калининского района Санкт-Петербурга разработана с учётом комплексных программ: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858911"/>
              </p:ext>
            </p:extLst>
          </p:nvPr>
        </p:nvGraphicFramePr>
        <p:xfrm>
          <a:off x="1524000" y="1988840"/>
          <a:ext cx="5784304" cy="319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0088"/>
                <a:gridCol w="1944216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Программа                       «Здоровье»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В.Г.Алямовская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Программа «Основы безопасности жизнедеятельности детей дошкольного возраста»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Р.Б.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Стеркина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О.Л. Князева, 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Н.Н. Авдеева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Программа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«Приобщение к истокам русской народной культуры». </a:t>
                      </a:r>
                    </a:p>
                    <a:p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О.Л. Князева, 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М.Д. </a:t>
                      </a:r>
                      <a:r>
                        <a:rPr lang="ru-RU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Маханева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Технология «Добро пожаловать в экологию!»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О.А.Воронкевич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08963" cy="658813"/>
          </a:xfrm>
        </p:spPr>
        <p:txBody>
          <a:bodyPr rtlCol="0">
            <a:noAutofit/>
          </a:bodyPr>
          <a:lstStyle/>
          <a:p>
            <a:pPr defTabSz="914400" eaLnBrk="1" fontAlgn="auto" hangingPunct="1">
              <a:spcAft>
                <a:spcPts val="0"/>
              </a:spcAft>
              <a:defRPr/>
            </a:pPr>
            <a: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Нормативно-правовая база:</a:t>
            </a:r>
            <a:br>
              <a:rPr lang="ru-RU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323850" y="981075"/>
            <a:ext cx="8496300" cy="5761038"/>
          </a:xfrm>
        </p:spPr>
        <p:txBody>
          <a:bodyPr/>
          <a:lstStyle/>
          <a:p>
            <a:pPr eaLnBrk="1" hangingPunct="1">
              <a:buClr>
                <a:srgbClr val="EB3D9F"/>
              </a:buClr>
            </a:pP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от 29 декабря 2012 г. № 273-ФЗ «Об образовании в Российской Федерации».</a:t>
            </a:r>
          </a:p>
          <a:p>
            <a:pPr eaLnBrk="1" hangingPunct="1">
              <a:buClr>
                <a:srgbClr val="EB3D9F"/>
              </a:buClr>
            </a:pP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Устав Государственного бюджетного дошкольного образовательного учреждения детский сад №76 компенсирующего вида Калининского района Санкт-Петербурга. </a:t>
            </a:r>
          </a:p>
          <a:p>
            <a:pPr eaLnBrk="1" hangingPunct="1">
              <a:buClr>
                <a:srgbClr val="EB3D9F"/>
              </a:buClr>
            </a:pP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ФГОС дошкольного образования (приказ № 1155 Минобрнауки РФ от 17.10.13 г, действует с 01.01.2014 г)</a:t>
            </a:r>
          </a:p>
          <a:p>
            <a:pPr eaLnBrk="1" hangingPunct="1">
              <a:buClr>
                <a:srgbClr val="EB3D9F"/>
              </a:buClr>
            </a:pP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Санитарно-эпидемиологические требования к устройству, содержанию и организации режима работы дошкольных образовательных организаций» (Утверждены постановлением Главного государственного санитарного врача Российской от 15 мая 2013 года №26 «Об утверждении САНПИН» 2.4.3049-13).</a:t>
            </a:r>
          </a:p>
          <a:p>
            <a:pPr eaLnBrk="1" hangingPunct="1">
              <a:buClr>
                <a:srgbClr val="EB3D9F"/>
              </a:buClr>
            </a:pP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30 августа 2013 года №1014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eaLnBrk="1" hangingPunct="1"/>
            <a:endParaRPr lang="ru-RU" alt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kern="0" dirty="0">
                <a:solidFill>
                  <a:schemeClr val="tx1"/>
                </a:solidFill>
                <a:latin typeface="Arial"/>
                <a:cs typeface="Arial"/>
              </a:rPr>
              <a:t>Образовательная программа разработана для детей от 1,6 до 7 лет: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176817"/>
              </p:ext>
            </p:extLst>
          </p:nvPr>
        </p:nvGraphicFramePr>
        <p:xfrm>
          <a:off x="609600" y="2160588"/>
          <a:ext cx="6348414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138"/>
                <a:gridCol w="2422326"/>
                <a:gridCol w="180995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Возраст детей</a:t>
                      </a:r>
                    </a:p>
                    <a:p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группы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групп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 – 2 года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Вторая  группа раннего возраста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– 3 года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Первая младшая группа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– 4 года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Вторая младшая группа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– 5 лет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Средняя группа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– 6 лет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Старшая группа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– 7 лет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Подготовительная к школе группа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5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8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Прямоугольник 1"/>
          <p:cNvSpPr>
            <a:spLocks noChangeArrowheads="1"/>
          </p:cNvSpPr>
          <p:nvPr/>
        </p:nvSpPr>
        <p:spPr bwMode="auto">
          <a:xfrm>
            <a:off x="395288" y="549275"/>
            <a:ext cx="83518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1" hangingPunct="1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Цели реализации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образовательной программы дошкольного образования в соответствии с ФГОС дошкольного образования:</a:t>
            </a: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430213" y="1778000"/>
            <a:ext cx="8370887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 sz="1000"/>
          </a:p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- Обеспечение государственных гарантий уровня и качества дошкольного образования.</a:t>
            </a:r>
          </a:p>
          <a:p>
            <a:pPr algn="just"/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- Сохранение единства образовательного пространства относительно уровня дошкольного образования.</a:t>
            </a:r>
          </a:p>
          <a:p>
            <a:pPr algn="just"/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- Формирование общей культуры,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детей дошкольного возраста.</a:t>
            </a:r>
          </a:p>
          <a:p>
            <a:pPr algn="just"/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- Обеспечение развития личности детей дошкольного возраста в различных видах общения и деятельности с учетом их возрастных, индивидуальных, психологических и физиологических особенностей.</a:t>
            </a:r>
          </a:p>
          <a:p>
            <a:pPr algn="just"/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- Создание условий для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</a:t>
            </a:r>
          </a:p>
          <a:p>
            <a:pPr algn="just"/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- Повышение социального статуса дошкольного 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6624638" cy="792162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 Программы:</a:t>
            </a:r>
          </a:p>
        </p:txBody>
      </p:sp>
      <p:sp>
        <p:nvSpPr>
          <p:cNvPr id="9220" name="Объект 2"/>
          <p:cNvSpPr>
            <a:spLocks noGrp="1"/>
          </p:cNvSpPr>
          <p:nvPr>
            <p:ph idx="1"/>
          </p:nvPr>
        </p:nvSpPr>
        <p:spPr>
          <a:xfrm>
            <a:off x="107950" y="692150"/>
            <a:ext cx="8569325" cy="5041900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lnSpc>
                <a:spcPct val="115000"/>
              </a:lnSpc>
              <a:buFont typeface="Wingdings 3" pitchFamily="18" charset="2"/>
              <a:buNone/>
              <a:defRPr/>
            </a:pPr>
            <a:endParaRPr lang="ru-RU" alt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охрана и укрепление физического и психического здоровья детей, в том числе их эмоционального благополучия;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обеспечение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обеспечение преемственности целей, задач и содержания образования, реализуемых в рамках образовательных программ различных уровней;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создание благоприятных условий развития детей в соответствии с их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возрастными и индивидуальными особенностями и склонностями, развития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способностей и творческого потенциала каждого ребенка как субъекта отношений с самим собой, другими детьми, взрослыми и миром;</a:t>
            </a:r>
          </a:p>
          <a:p>
            <a:pPr algn="just" eaLnBrk="1" hangingPunct="1">
              <a:lnSpc>
                <a:spcPct val="115000"/>
              </a:lnSpc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объединение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</a:t>
            </a:r>
          </a:p>
          <a:p>
            <a:pPr algn="just" eaLnBrk="1" hangingPunct="1">
              <a:lnSpc>
                <a:spcPct val="115000"/>
              </a:lnSpc>
              <a:buFont typeface="Wingdings 3" pitchFamily="18" charset="2"/>
              <a:buNone/>
              <a:defRPr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74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6624638" cy="504825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 Программы</a:t>
            </a:r>
          </a:p>
        </p:txBody>
      </p:sp>
      <p:sp>
        <p:nvSpPr>
          <p:cNvPr id="10244" name="Объект 2"/>
          <p:cNvSpPr>
            <a:spLocks noGrp="1"/>
          </p:cNvSpPr>
          <p:nvPr>
            <p:ph idx="1"/>
          </p:nvPr>
        </p:nvSpPr>
        <p:spPr>
          <a:xfrm>
            <a:off x="323850" y="908050"/>
            <a:ext cx="8496300" cy="5834063"/>
          </a:xfrm>
        </p:spPr>
        <p:txBody>
          <a:bodyPr/>
          <a:lstStyle/>
          <a:p>
            <a:pPr algn="just" eaLnBrk="1" hangingPunct="1">
              <a:lnSpc>
                <a:spcPct val="115000"/>
              </a:lnSpc>
            </a:pPr>
            <a:endParaRPr lang="ru-RU" altLang="ru-RU" sz="1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</a:pP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формирование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обеспечение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формирование социокультурной среды, соответствующей возрастным, индивидуальным, психологическим и физиологическим особенностям детей;</a:t>
            </a:r>
          </a:p>
          <a:p>
            <a:pPr algn="just" eaLnBrk="1" hangingPunct="1">
              <a:lnSpc>
                <a:spcPct val="115000"/>
              </a:lnSpc>
            </a:pPr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обеспечение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 </a:t>
            </a:r>
            <a:endParaRPr lang="ru-RU" altLang="ru-RU" sz="140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15000"/>
              </a:lnSpc>
            </a:pPr>
            <a:endParaRPr lang="ru-RU" altLang="ru-RU" sz="14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208962" cy="1223962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детской деятельности для реализации задач Программы</a:t>
            </a:r>
          </a:p>
        </p:txBody>
      </p:sp>
      <p:sp>
        <p:nvSpPr>
          <p:cNvPr id="11268" name="Объект 2"/>
          <p:cNvSpPr>
            <a:spLocks noGrp="1"/>
          </p:cNvSpPr>
          <p:nvPr>
            <p:ph idx="1"/>
          </p:nvPr>
        </p:nvSpPr>
        <p:spPr>
          <a:xfrm>
            <a:off x="395288" y="1412875"/>
            <a:ext cx="7921625" cy="4757738"/>
          </a:xfrm>
        </p:spPr>
        <p:txBody>
          <a:bodyPr/>
          <a:lstStyle/>
          <a:p>
            <a:pPr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игровая, включая сюжетно-ролевую игру, игру с правилами и другие виды игры</a:t>
            </a:r>
          </a:p>
          <a:p>
            <a:pPr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коммуникативная (общение и взаимодействие со взрослыми и сверстниками)</a:t>
            </a:r>
          </a:p>
          <a:p>
            <a:pPr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познавательно-исследовательская (исследования объектов окружающего мира и экспериментирования с ними)</a:t>
            </a:r>
          </a:p>
          <a:p>
            <a:pPr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восприятие художественной литературы и фольклора </a:t>
            </a:r>
          </a:p>
          <a:p>
            <a:pPr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самообслуживание и элементарный бытовой труд (в помещении и на улице)</a:t>
            </a:r>
          </a:p>
          <a:p>
            <a:pPr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конструирование из разного материала, включая конструкторы, модули, бумагу, природный и иной материал </a:t>
            </a:r>
          </a:p>
          <a:p>
            <a:pPr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изобразительная (рисование, лепка, аппликация)</a:t>
            </a:r>
          </a:p>
          <a:p>
            <a:pPr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музыкальная (восприятие и понимание смысла музыкальных произведений, пение, музыкально-ритмические движения, игры на детских музыкальных инструментах)</a:t>
            </a:r>
          </a:p>
          <a:p>
            <a:pPr eaLnBrk="1" hangingPunct="1"/>
            <a:r>
              <a:rPr lang="ru-RU" alt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двигательная (овладение основными движениями)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Дом, фон для презентации Бесплатные фоны для презентаций Pow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>
          <a:xfrm>
            <a:off x="609600" y="260350"/>
            <a:ext cx="8283575" cy="1296988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Принципы и подходы к формированию адаптированной образовательной программы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250825" y="1557338"/>
            <a:ext cx="8497888" cy="46085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полноценное проживание ребенком</a:t>
            </a:r>
            <a:r>
              <a:rPr lang="ru-RU" alt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этапов детства, обогащение (амплификация) детского развития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образовательной деятельности на основе индивидуальных особенностей каждого ребенка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и сотрудничество детей и взрослых, признание ребенка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полноценным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участником (субъектом) образовательных отношений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инициативы детей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видах деятельности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сотрудничество детского сада с семьей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детей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социокультурным нормам, традициям семьи, общества и государства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познавательных интересов и познавательных действий ребёнка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видах деятельности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</a:t>
            </a:r>
            <a:r>
              <a:rPr lang="ru-RU" alt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этнокультурной ситуации развития ребёнка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ru-RU" altLang="ru-RU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61EEB5AEEBCB24C92974F37DA62C6AD" ma:contentTypeVersion="0" ma:contentTypeDescription="Создание документа." ma:contentTypeScope="" ma:versionID="78671cef71a11850ed8d1d1a1d2d6518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A47900B-E708-43C3-B221-D0D7AD0EB77E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B765518-530C-4EE2-99E6-93EDAB4D35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2657</TotalTime>
  <Words>1550</Words>
  <Application>Microsoft Office PowerPoint</Application>
  <PresentationFormat>Экран (4:3)</PresentationFormat>
  <Paragraphs>148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SimSun</vt:lpstr>
      <vt:lpstr>Arial</vt:lpstr>
      <vt:lpstr>Calibri</vt:lpstr>
      <vt:lpstr>Symbol</vt:lpstr>
      <vt:lpstr>Tahoma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Образовательная программа  (далее Программа)</vt:lpstr>
      <vt:lpstr>Нормативно-правовая база: </vt:lpstr>
      <vt:lpstr>Образовательная программа разработана для детей от 1,6 до 7 лет:</vt:lpstr>
      <vt:lpstr>Презентация PowerPoint</vt:lpstr>
      <vt:lpstr>Задачи  Программы:</vt:lpstr>
      <vt:lpstr>Задачи  Программы</vt:lpstr>
      <vt:lpstr>Виды детской деятельности для реализации задач Программы</vt:lpstr>
      <vt:lpstr>Принципы и подходы к формированию адаптированной образовательной программы</vt:lpstr>
      <vt:lpstr>Планируемые результаты освоения образовательной программы дошкольного образования.           Специфика дошкольного детства не позволяет требовать от ребенка дошкольного возраста достижения конкретных образовательных результатов и обусловливает необходимость определения результатов освоения образовательной программы в виде целевых ориентиров.  </vt:lpstr>
      <vt:lpstr>Целевые ориентиры  на этапе завершения дошкольного образования</vt:lpstr>
      <vt:lpstr>Презентация PowerPoint</vt:lpstr>
      <vt:lpstr>Особенности осуществления образовательного процесса: области, выделенные в содержании Программы</vt:lpstr>
      <vt:lpstr>Условия для организации  физкультурно-оздоровительной работы с детьми</vt:lpstr>
      <vt:lpstr>Реализация программы предполагает сотрудничество с социальными партнёрами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operator</cp:lastModifiedBy>
  <cp:revision>94</cp:revision>
  <dcterms:created xsi:type="dcterms:W3CDTF">2010-11-24T17:39:58Z</dcterms:created>
  <dcterms:modified xsi:type="dcterms:W3CDTF">2015-11-25T13:06:11Z</dcterms:modified>
</cp:coreProperties>
</file>